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80" r:id="rId14"/>
    <p:sldId id="282" r:id="rId15"/>
    <p:sldId id="275" r:id="rId16"/>
    <p:sldId id="276" r:id="rId17"/>
    <p:sldId id="273" r:id="rId18"/>
    <p:sldId id="274" r:id="rId19"/>
    <p:sldId id="278" r:id="rId20"/>
    <p:sldId id="277" r:id="rId21"/>
    <p:sldId id="279" r:id="rId22"/>
    <p:sldId id="281" r:id="rId23"/>
    <p:sldId id="283" r:id="rId24"/>
    <p:sldId id="286" r:id="rId25"/>
    <p:sldId id="285" r:id="rId26"/>
    <p:sldId id="287" r:id="rId27"/>
    <p:sldId id="289" r:id="rId28"/>
    <p:sldId id="288" r:id="rId29"/>
    <p:sldId id="290" r:id="rId30"/>
    <p:sldId id="269" r:id="rId31"/>
    <p:sldId id="270" r:id="rId32"/>
    <p:sldId id="271" r:id="rId33"/>
    <p:sldId id="284" r:id="rId34"/>
    <p:sldId id="272" r:id="rId35"/>
    <p:sldId id="295" r:id="rId36"/>
    <p:sldId id="294" r:id="rId37"/>
    <p:sldId id="292" r:id="rId38"/>
    <p:sldId id="296" r:id="rId39"/>
    <p:sldId id="297" r:id="rId40"/>
    <p:sldId id="298" r:id="rId41"/>
    <p:sldId id="299" r:id="rId42"/>
    <p:sldId id="300" r:id="rId43"/>
    <p:sldId id="302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A2"/>
    <a:srgbClr val="CAC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264" autoAdjust="0"/>
  </p:normalViewPr>
  <p:slideViewPr>
    <p:cSldViewPr snapToGrid="0">
      <p:cViewPr varScale="1">
        <p:scale>
          <a:sx n="97" d="100"/>
          <a:sy n="97" d="100"/>
        </p:scale>
        <p:origin x="4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5287B-6717-4C08-B459-DD832DAF0B7D}" type="datetimeFigureOut">
              <a:rPr lang="en-AU" smtClean="0"/>
              <a:t>16/8/18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55BC0-3815-499C-8F86-6B40431FA3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46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42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46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0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32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75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1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353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15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240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1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63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52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93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250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761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077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764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885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053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85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888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37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929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112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82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647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012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199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88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82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3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65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22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80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25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62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60CF-B5A4-4EB8-A0E5-B50AD754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F8122-1F83-4D74-BA5B-4630A5E0F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43109-8B49-472E-882D-6C791E03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8AAE-B490-4272-9B62-A9277B03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0B75-C544-4ACF-B074-AFF8596C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21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1BE-B096-4FAB-A8F7-C1F3BC11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441AF-CB47-4D1D-A370-CEC63FC20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5ACDD-1E5D-4213-81D3-CDAE8A0D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873C3-668D-454C-AE11-E7EEBE32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B7DA5-F099-4A76-9160-6F6C76A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38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3D27D-EFE1-4A7B-ACF0-3078FB307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24325-32F7-4E5D-88AB-B93A8B5B0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77E98-11FE-4BFF-A188-8CFE3F0D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5538-2951-49D3-924C-3060C0CA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1CFB-BE48-40A2-8A61-E7D3AE16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72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AEE-B3D4-411A-B3CB-D8C5CBB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39B-5F30-4D50-A32F-E027F6F4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527C7-9881-4833-8C29-D7FF923C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DF566-7227-4441-8815-174B9847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70175-6EB1-4F47-BB62-265778ED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749-EEAE-40FD-8E9C-5C254677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705EA-7387-475F-95D0-3F1233A3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0F89-FB16-4F6C-A8B7-0E15E8EF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1B11-13D2-44DC-A3E8-C001ADFD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E0355-CD03-4988-82E6-E2F067B8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620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BC0F-DAAC-476D-9650-5E8EE019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70E4-A521-4751-A93F-B8B0F297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EEA02-D9F1-4F31-8D58-B18DF039E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57B6D-CA7F-45AE-B5CE-6B3A83FA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049B2-B7A7-4986-AAC5-55FA8CA9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A6E43-48E5-4035-9F18-DD9D7F7B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52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1EA-0580-43CE-A230-0455DB2B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224BA-EC73-48C9-9431-3F285007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34D89-F5A5-43E1-8219-4CEDAD57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06A30-4EA8-4922-B1FE-0DD988807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A7E44-89AC-44C0-A3B2-B5C701EF9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C48FB-B456-4DAC-8F42-76DCFB49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BC4BD-138A-452F-B966-81B54D6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E72E6-16D4-4CE9-9970-4BC7D658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8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C06-F651-4D29-AFAC-E75B6074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D80B5-302C-42F3-922F-F5330EB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14C7D-DD20-4CC5-AC65-60B324E3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BF9A1-EEBA-4B32-AF4B-EBC8D42A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0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B42-E12F-4BED-A62C-C5FCD21F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B74E1-C449-4456-A121-BD58855A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BFF82-06B5-4EAF-BF63-FD213A84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47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59C9-DBE9-45B0-B965-87AF88BC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B190-9B0D-4652-BEBA-25F81F33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5F495-F5FE-497D-B4DD-140C6421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A7B4-7F5D-4FEC-A2B8-C50E43A4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CACD7-D4A7-4A54-A4DA-93A24A36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DD46A-18A9-4908-AF36-8DFD5FE6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1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73DD-57D4-468A-97BE-383FA89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A732D-E2AF-4A46-A7CC-3B5C17D40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76436-0C74-46CC-9E5C-CDEEDC3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D28BA-0D2C-45D4-870A-1513A32C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0DE8D-0431-4CD1-B08B-AEF96023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C1DF-19B0-47B9-8ED8-C7A475B8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55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E23BE-6CA2-4F75-A998-5DF4092C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C28F4-3710-4FB8-A636-F7DD4B87C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C904E-F651-4C6B-A04C-655CFC0A1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65D8F-A0D0-4DBC-BCA7-8EF7256DED39}" type="datetimeFigureOut">
              <a:rPr lang="en-AU" smtClean="0"/>
              <a:t>16/8/18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294C6-ED39-4B77-A388-72B1852F5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A1F3-E84D-45B7-BBAE-DA66F79C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59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ndom.org/" TargetMode="External"/><Relationship Id="rId5" Type="http://schemas.openxmlformats.org/officeDocument/2006/relationships/hyperlink" Target="https://cdn-images-1.medium.com/max/1600/1*P6rA2JWIah8D0Tj5UzOpXw.gif" TargetMode="Externa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38A0-A26F-4746-9280-C613F05A4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Carisma Classic 600 DemiBold" panose="02000000000000000000" pitchFamily="50" charset="0"/>
              </a:rPr>
              <a:t>Lecture 01/04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C59AF6-DBBF-42A2-9D97-6DE904854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</a:t>
            </a:r>
          </a:p>
        </p:txBody>
      </p:sp>
      <p:pic>
        <p:nvPicPr>
          <p:cNvPr id="4" name="Picture 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3FB3C38-80EF-49C9-8B1C-D5DDC37DF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47" y="0"/>
            <a:ext cx="125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89413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SOLUTION?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4F92CD-77AF-408F-8F67-4A82D8D48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4" y="1700134"/>
            <a:ext cx="3286850" cy="3286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4133573" y="5231257"/>
            <a:ext cx="714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(The Blockchain’s first killer app!)</a:t>
            </a: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1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B61DD0-1EE3-4552-9F76-472660409F94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9EE1DD4-2B8D-46BA-89E0-197EFE66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BEA6-57EE-46C5-ADDC-3CF4FFD036E4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2.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6D883-A7DE-41EE-8756-B07F55D96995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2D2BB9F1-C588-4B77-8E54-66E14FB06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6337" y="255428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SOLUTION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how?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828585" y="2401395"/>
            <a:ext cx="873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replace a centralized authority?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ensure sound money (no double spends)?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get equal players to all reach consensus on a state of truth in distributed systems?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3EAF0-A01E-4141-BF21-FFAC45C0C22F}"/>
              </a:ext>
            </a:extLst>
          </p:cNvPr>
          <p:cNvSpPr txBox="1"/>
          <p:nvPr/>
        </p:nvSpPr>
        <p:spPr>
          <a:xfrm>
            <a:off x="3137473" y="3712190"/>
            <a:ext cx="605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BYZANTINE GENERALS PROBLEM</a:t>
            </a:r>
            <a:endParaRPr lang="en-AU" sz="2800" dirty="0">
              <a:latin typeface="Carisma Classic 600 Demi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976A1-4F5F-4FF9-A4C7-7D9EDAB6096B}"/>
              </a:ext>
            </a:extLst>
          </p:cNvPr>
          <p:cNvSpPr txBox="1"/>
          <p:nvPr/>
        </p:nvSpPr>
        <p:spPr>
          <a:xfrm>
            <a:off x="1292754" y="4739907"/>
            <a:ext cx="873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We will get back to this …..</a:t>
            </a:r>
          </a:p>
        </p:txBody>
      </p:sp>
    </p:spTree>
    <p:extLst>
      <p:ext uri="{BB962C8B-B14F-4D97-AF65-F5344CB8AC3E}">
        <p14:creationId xmlns:p14="http://schemas.microsoft.com/office/powerpoint/2010/main" val="204319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SOLUTION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Blockchain fundamentals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828585" y="2401395"/>
            <a:ext cx="873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First truly decentralised, open-source, peer to peer currency (Bitcoin)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Sovereign-less, country-less; all you need is the internet!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Previous digital cash attempts failed due to centralisation!</a:t>
            </a:r>
          </a:p>
          <a:p>
            <a:pPr lvl="1"/>
            <a:r>
              <a:rPr lang="en-AU" dirty="0">
                <a:latin typeface="Carisma Classic 600 DemiBold" panose="02000000000000000000" pitchFamily="50" charset="0"/>
              </a:rPr>
              <a:t>- </a:t>
            </a:r>
            <a:r>
              <a:rPr lang="en-AU" dirty="0" err="1">
                <a:latin typeface="Carisma Classic 600 DemiBold" panose="02000000000000000000" pitchFamily="50" charset="0"/>
              </a:rPr>
              <a:t>DigiCash</a:t>
            </a:r>
            <a:r>
              <a:rPr lang="en-AU" dirty="0">
                <a:latin typeface="Carisma Classic 600 DemiBold" panose="02000000000000000000" pitchFamily="50" charset="0"/>
              </a:rPr>
              <a:t>, E-Gold etc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2D263-D699-420B-A491-E77A2EB46322}"/>
              </a:ext>
            </a:extLst>
          </p:cNvPr>
          <p:cNvSpPr txBox="1"/>
          <p:nvPr/>
        </p:nvSpPr>
        <p:spPr>
          <a:xfrm>
            <a:off x="1203235" y="3849195"/>
            <a:ext cx="87337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Many of the pitfalls of centralisation can be circumvented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Hacking; inconceivable amount of consistent computational power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Fraud; A transparent Blockchain with inherent privacy creates accountability and removes obfuscation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Asset sovereignty; assets can not be taken or frozen, only owners of private keys can access!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0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9EA635-2A96-4338-A327-EC209A2A4368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71B2009-637F-49CD-9049-2387042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0E8F7-D88F-4E68-9280-64594218101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3.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640C7-CDEE-4FD4-8AEB-4E9E2110B75E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585E28CF-94CF-4BF4-A9D4-07F960EEA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337" y="299243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Cryptography and hash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743278" y="2065094"/>
            <a:ext cx="5762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CRYPTOGRAPHY</a:t>
            </a:r>
          </a:p>
          <a:p>
            <a:r>
              <a:rPr lang="en-AU" dirty="0"/>
              <a:t>/</a:t>
            </a:r>
            <a:r>
              <a:rPr lang="en-AU" dirty="0" err="1"/>
              <a:t>krɪpˈtɒɡrəfi</a:t>
            </a:r>
            <a:r>
              <a:rPr lang="en-AU" dirty="0"/>
              <a:t>/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The protocols and processes of subverting 3</a:t>
            </a:r>
            <a:r>
              <a:rPr lang="en-AU" baseline="30000" dirty="0">
                <a:latin typeface="Carisma Classic 600 DemiBold" panose="02000000000000000000" pitchFamily="50" charset="0"/>
              </a:rPr>
              <a:t>rd</a:t>
            </a:r>
            <a:r>
              <a:rPr lang="en-AU" dirty="0">
                <a:latin typeface="Carisma Classic 600 DemiBold" panose="02000000000000000000" pitchFamily="50" charset="0"/>
              </a:rPr>
              <a:t> parties from accessing data between channels of communication.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4640-6CC9-4703-822D-F7148EE8C32E}"/>
              </a:ext>
            </a:extLst>
          </p:cNvPr>
          <p:cNvSpPr txBox="1"/>
          <p:nvPr/>
        </p:nvSpPr>
        <p:spPr>
          <a:xfrm>
            <a:off x="602612" y="3689635"/>
            <a:ext cx="6780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HASH FUNCTION PROPERTIES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Trapdoor functions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Output random no matter the input; deterministic and fixed length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Collision resistant; no two inputs have the same output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Verification only done through brute force or with access to input</a:t>
            </a:r>
          </a:p>
          <a:p>
            <a:pPr lvl="1"/>
            <a:endParaRPr lang="en-AU" dirty="0">
              <a:latin typeface="Carisma Classic 600 DemiBold" panose="02000000000000000000" pitchFamily="50" charset="0"/>
            </a:endParaRPr>
          </a:p>
          <a:p>
            <a:pPr lvl="1"/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6A509-3834-4FA3-86B4-9D6C28BF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94" y="1757946"/>
            <a:ext cx="5555210" cy="24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hash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04171-B9A7-4C08-B59A-882F4BD4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03" y="3429000"/>
            <a:ext cx="7322918" cy="242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0342A-433C-4301-9D76-088C79E11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73" y="2075793"/>
            <a:ext cx="3080567" cy="4137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85B3E-7D85-4D92-9573-08C04F0581C9}"/>
              </a:ext>
            </a:extLst>
          </p:cNvPr>
          <p:cNvSpPr txBox="1"/>
          <p:nvPr/>
        </p:nvSpPr>
        <p:spPr>
          <a:xfrm>
            <a:off x="4614403" y="231208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One small change in the input completely changes the output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56FD6-C09C-4B5B-A8A1-D00D81AE1897}"/>
              </a:ext>
            </a:extLst>
          </p:cNvPr>
          <p:cNvCxnSpPr/>
          <p:nvPr/>
        </p:nvCxnSpPr>
        <p:spPr>
          <a:xfrm flipH="1">
            <a:off x="6358759" y="2837793"/>
            <a:ext cx="225085" cy="67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8362F-2E4C-421D-A19D-B4C546BE0BF9}"/>
              </a:ext>
            </a:extLst>
          </p:cNvPr>
          <p:cNvCxnSpPr>
            <a:cxnSpLocks/>
          </p:cNvCxnSpPr>
          <p:nvPr/>
        </p:nvCxnSpPr>
        <p:spPr>
          <a:xfrm flipH="1">
            <a:off x="6516414" y="2793848"/>
            <a:ext cx="687541" cy="172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DF05E0-010A-44A4-8BE4-4C622177811A}"/>
              </a:ext>
            </a:extLst>
          </p:cNvPr>
          <p:cNvCxnSpPr>
            <a:cxnSpLocks/>
          </p:cNvCxnSpPr>
          <p:nvPr/>
        </p:nvCxnSpPr>
        <p:spPr>
          <a:xfrm flipH="1">
            <a:off x="7147034" y="2793847"/>
            <a:ext cx="744463" cy="23554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BE3727-CEE5-43C5-AD63-980966B20AB9}"/>
              </a:ext>
            </a:extLst>
          </p:cNvPr>
          <p:cNvSpPr txBox="1"/>
          <p:nvPr/>
        </p:nvSpPr>
        <p:spPr>
          <a:xfrm>
            <a:off x="4614402" y="173611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MD5, SHA1, SHA2 etc</a:t>
            </a:r>
          </a:p>
        </p:txBody>
      </p:sp>
    </p:spTree>
    <p:extLst>
      <p:ext uri="{BB962C8B-B14F-4D97-AF65-F5344CB8AC3E}">
        <p14:creationId xmlns:p14="http://schemas.microsoft.com/office/powerpoint/2010/main" val="308319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cryptography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4640-6CC9-4703-822D-F7148EE8C32E}"/>
              </a:ext>
            </a:extLst>
          </p:cNvPr>
          <p:cNvSpPr txBox="1"/>
          <p:nvPr/>
        </p:nvSpPr>
        <p:spPr>
          <a:xfrm>
            <a:off x="497509" y="2411312"/>
            <a:ext cx="8733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TYPES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Symmetric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Common key between sender/receiver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How to keep key inaccessible (physical limitations)?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Asymmetric: Public/private key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Sender and receiver has different private keys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Public and Private keys necessarily related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Private key indecipherable from public key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Digital Signatures!</a:t>
            </a: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1680E-505E-458F-826B-EA0653F1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4" y="921911"/>
            <a:ext cx="1977905" cy="19779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285267-8EA7-40FA-BB25-32FA87A56B02}"/>
              </a:ext>
            </a:extLst>
          </p:cNvPr>
          <p:cNvSpPr/>
          <p:nvPr/>
        </p:nvSpPr>
        <p:spPr>
          <a:xfrm>
            <a:off x="528850" y="3547324"/>
            <a:ext cx="5866505" cy="15134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96A4BC-C031-49B8-A978-9A5A24F16EDC}"/>
              </a:ext>
            </a:extLst>
          </p:cNvPr>
          <p:cNvCxnSpPr>
            <a:cxnSpLocks/>
          </p:cNvCxnSpPr>
          <p:nvPr/>
        </p:nvCxnSpPr>
        <p:spPr>
          <a:xfrm flipH="1">
            <a:off x="6211614" y="2899816"/>
            <a:ext cx="1319048" cy="9157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43FFF9C-333B-4162-B90B-28197AC0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833" y="2899816"/>
            <a:ext cx="3432658" cy="31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public/private key cryptography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559128" y="1951738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Public/private key cryptography allows for transfer of encrypted data without needing to first have sender/receiver chose a shared private key.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A74A6-532B-4759-9DA8-46C41DE7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8" y="3215923"/>
            <a:ext cx="1818363" cy="2265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EEF2B-18DC-4419-A77B-845F37F2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40" y="3215922"/>
            <a:ext cx="2369002" cy="230439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E46292D-D104-4768-AD87-BF96318F54E9}"/>
              </a:ext>
            </a:extLst>
          </p:cNvPr>
          <p:cNvSpPr/>
          <p:nvPr/>
        </p:nvSpPr>
        <p:spPr>
          <a:xfrm>
            <a:off x="2854371" y="4376060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7A530-725A-480D-80B6-204AB668E4C3}"/>
              </a:ext>
            </a:extLst>
          </p:cNvPr>
          <p:cNvSpPr txBox="1"/>
          <p:nvPr/>
        </p:nvSpPr>
        <p:spPr>
          <a:xfrm>
            <a:off x="2547905" y="3981922"/>
            <a:ext cx="1464271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Pubkey = k x 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6EA01-FB96-4793-AE62-B13329B4CD30}"/>
              </a:ext>
            </a:extLst>
          </p:cNvPr>
          <p:cNvSpPr txBox="1"/>
          <p:nvPr/>
        </p:nvSpPr>
        <p:spPr>
          <a:xfrm>
            <a:off x="3173245" y="4870076"/>
            <a:ext cx="14642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Elliptic Curve Multiplication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451D67-E1D9-4740-9C60-E5CFB7C50750}"/>
              </a:ext>
            </a:extLst>
          </p:cNvPr>
          <p:cNvSpPr/>
          <p:nvPr/>
        </p:nvSpPr>
        <p:spPr>
          <a:xfrm>
            <a:off x="7079104" y="4368118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672727-357A-493A-B293-5506F3823313}"/>
              </a:ext>
            </a:extLst>
          </p:cNvPr>
          <p:cNvSpPr txBox="1"/>
          <p:nvPr/>
        </p:nvSpPr>
        <p:spPr>
          <a:xfrm>
            <a:off x="6181321" y="3720312"/>
            <a:ext cx="268577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>
                <a:solidFill>
                  <a:srgbClr val="FF0000"/>
                </a:solidFill>
                <a:latin typeface="Carisma Classic 600 DemiBold" panose="02000000000000000000" pitchFamily="50" charset="0"/>
              </a:rPr>
              <a:t>PubAddr</a:t>
            </a:r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 = RIPEMD160(SHA256(PubKey))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E1139-0E06-4475-9044-AE7DC69B02D8}"/>
              </a:ext>
            </a:extLst>
          </p:cNvPr>
          <p:cNvSpPr txBox="1"/>
          <p:nvPr/>
        </p:nvSpPr>
        <p:spPr>
          <a:xfrm>
            <a:off x="7021603" y="4867310"/>
            <a:ext cx="94531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Hashing</a:t>
            </a:r>
          </a:p>
        </p:txBody>
      </p:sp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5BA48BB8-E44C-40A7-A461-56EDD3A30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5564" y="3215922"/>
            <a:ext cx="2094186" cy="20941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52DC79-A569-41AC-9B48-A4445D95F9DB}"/>
              </a:ext>
            </a:extLst>
          </p:cNvPr>
          <p:cNvSpPr txBox="1"/>
          <p:nvPr/>
        </p:nvSpPr>
        <p:spPr>
          <a:xfrm>
            <a:off x="9073516" y="4230286"/>
            <a:ext cx="94531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Base58 Encoding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74F891-E07E-4FFC-A0C1-3CB7B4F7A578}"/>
              </a:ext>
            </a:extLst>
          </p:cNvPr>
          <p:cNvSpPr txBox="1"/>
          <p:nvPr/>
        </p:nvSpPr>
        <p:spPr>
          <a:xfrm>
            <a:off x="743278" y="2831506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PRIVATE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479756-A718-4DE1-A5C3-CE2873931D0C}"/>
              </a:ext>
            </a:extLst>
          </p:cNvPr>
          <p:cNvSpPr txBox="1"/>
          <p:nvPr/>
        </p:nvSpPr>
        <p:spPr>
          <a:xfrm>
            <a:off x="4480690" y="2777569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PUBLIC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6A013-5750-4211-83B5-5ED7A784EAAE}"/>
              </a:ext>
            </a:extLst>
          </p:cNvPr>
          <p:cNvSpPr txBox="1"/>
          <p:nvPr/>
        </p:nvSpPr>
        <p:spPr>
          <a:xfrm>
            <a:off x="10049669" y="2831506"/>
            <a:ext cx="174597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BITCOIN ADDRESS</a:t>
            </a:r>
          </a:p>
        </p:txBody>
      </p:sp>
    </p:spTree>
    <p:extLst>
      <p:ext uri="{BB962C8B-B14F-4D97-AF65-F5344CB8AC3E}">
        <p14:creationId xmlns:p14="http://schemas.microsoft.com/office/powerpoint/2010/main" val="164788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Bitcoin address: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B0482-8F18-4E9B-82B2-D887327A7905}"/>
              </a:ext>
            </a:extLst>
          </p:cNvPr>
          <p:cNvSpPr txBox="1"/>
          <p:nvPr/>
        </p:nvSpPr>
        <p:spPr>
          <a:xfrm>
            <a:off x="592101" y="2415867"/>
            <a:ext cx="10491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Bitcoin address acts as a form of “identity” for a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Blockchain tracking software and exchanges can attribute IP address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You can create as many public/private and bitcoin addresses as you want (wouldn’t recommend)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Very easy to lose track of all private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Blocking the Blockchain trail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Bitcoin addresses aren’t necessarily attributed to a person.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AI algorithms and IoT devices can send bitcoin between each other.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67E34-4F48-4FD9-A242-E1D9D0EE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887" y="5122862"/>
            <a:ext cx="48482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647819-AD1F-42B0-90B6-12B90820781C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EB6B24F-EFEE-4363-85C6-F19D8775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0A12F6-5B2D-48B0-9E8E-8DC20D3E7B03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1.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958FD7-B1A8-421A-AAD8-FEB45A7F36FD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E9D723-FFEF-454E-A8B3-83BCC95DC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5987" y="210343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9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Digital Signatures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9D1DD-B193-4829-97EA-ED5DDA171AB6}"/>
              </a:ext>
            </a:extLst>
          </p:cNvPr>
          <p:cNvSpPr txBox="1"/>
          <p:nvPr/>
        </p:nvSpPr>
        <p:spPr>
          <a:xfrm>
            <a:off x="790485" y="2085492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Digital analogue to an ordinary signature; signing off on transaction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They prove the ownership of a private key, without revealing it!</a:t>
            </a:r>
          </a:p>
        </p:txBody>
      </p:sp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E2BA41F-AB04-4AB5-905D-C09F78E8D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11" y="2707072"/>
            <a:ext cx="2946104" cy="29533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2774D1-CBA0-4D8A-BFF5-7F7870E51A3D}"/>
              </a:ext>
            </a:extLst>
          </p:cNvPr>
          <p:cNvSpPr txBox="1"/>
          <p:nvPr/>
        </p:nvSpPr>
        <p:spPr>
          <a:xfrm>
            <a:off x="523785" y="2858258"/>
            <a:ext cx="8386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Digital Signature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Authorization</a:t>
            </a:r>
            <a:r>
              <a:rPr lang="en-AU" dirty="0">
                <a:latin typeface="Carisma Classic 600 DemiBold" panose="02000000000000000000" pitchFamily="50" charset="0"/>
              </a:rPr>
              <a:t>: Only the owner of the private key can create a signature that is correctly verifiable with the associated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Nonrepudiation</a:t>
            </a:r>
            <a:r>
              <a:rPr lang="en-AU" dirty="0">
                <a:latin typeface="Carisma Classic 600 DemiBold" panose="02000000000000000000" pitchFamily="50" charset="0"/>
              </a:rPr>
              <a:t>: Once signed, the signature is undeniable.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Immutable</a:t>
            </a:r>
            <a:r>
              <a:rPr lang="en-AU" dirty="0">
                <a:latin typeface="Carisma Classic 600 DemiBold" panose="02000000000000000000" pitchFamily="50" charset="0"/>
              </a:rPr>
              <a:t>: Once the signature is signed, is cannot be changed.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i="1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You only need the transaction data and the associated public key to verify a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Transaction!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The receiver must produce a signature with the transaction data and their private key to receive the bitcoin!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0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9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Entropy sources for privacy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1693281" y="2029886"/>
            <a:ext cx="838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Source of entropy incredibly important for private key </a:t>
            </a:r>
            <a:r>
              <a:rPr lang="en-AU" i="1" dirty="0">
                <a:latin typeface="Carisma Classic 600 DemiBold" panose="02000000000000000000" pitchFamily="50" charset="0"/>
              </a:rPr>
              <a:t>randomness. </a:t>
            </a:r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8ADD-3769-4FFF-B445-22DBC511E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5" y="2838450"/>
            <a:ext cx="5019675" cy="3144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503C9F-25F6-426A-AAAA-2B902562E3F3}"/>
              </a:ext>
            </a:extLst>
          </p:cNvPr>
          <p:cNvSpPr txBox="1"/>
          <p:nvPr/>
        </p:nvSpPr>
        <p:spPr>
          <a:xfrm>
            <a:off x="6096000" y="2838450"/>
            <a:ext cx="5924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whole point of cryptography is that it’s computationally infeasible to find a private key to a corresponding private key.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Don’t rely on seed values for language libraries!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  <a:hlinkClick r:id="rId5"/>
              </a:rPr>
              <a:t>Random key generator </a:t>
            </a:r>
            <a:r>
              <a:rPr lang="en-AU" dirty="0">
                <a:latin typeface="Carisma Classic 600 DemiBold" panose="02000000000000000000" pitchFamily="50" charset="0"/>
              </a:rPr>
              <a:t>from mouse squiggle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  <a:hlinkClick r:id="rId6"/>
              </a:rPr>
              <a:t>Random key generator</a:t>
            </a:r>
            <a:r>
              <a:rPr lang="en-AU" dirty="0">
                <a:latin typeface="Carisma Classic 600 DemiBold" panose="02000000000000000000" pitchFamily="50" charset="0"/>
              </a:rPr>
              <a:t> from atmospheric noise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8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Hacking private keys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1516667" y="1921684"/>
            <a:ext cx="838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How hard is it </a:t>
            </a:r>
            <a:r>
              <a:rPr lang="en-AU" i="1" dirty="0">
                <a:latin typeface="Carisma Classic 600 DemiBold" panose="02000000000000000000" pitchFamily="50" charset="0"/>
              </a:rPr>
              <a:t>really</a:t>
            </a:r>
            <a:r>
              <a:rPr lang="en-AU" dirty="0">
                <a:latin typeface="Carisma Classic 600 DemiBold" panose="02000000000000000000" pitchFamily="50" charset="0"/>
              </a:rPr>
              <a:t> to brute force a private/public key pair?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03C9F-25F6-426A-AAAA-2B902562E3F3}"/>
                  </a:ext>
                </a:extLst>
              </p:cNvPr>
              <p:cNvSpPr txBox="1"/>
              <p:nvPr/>
            </p:nvSpPr>
            <p:spPr>
              <a:xfrm>
                <a:off x="806450" y="2769030"/>
                <a:ext cx="10280650" cy="341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Well, private key composed of 256 bits.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71 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different private keys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To put in perspective …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grains of sand on the earth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 grains of sand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planets in an average galaxy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galaxies in the universe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…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49 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grains of sand in the universe!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Need 1.5 universes worth grains of sand to match private key combinations …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Good luck!! </a:t>
                </a:r>
              </a:p>
              <a:p>
                <a:pPr marL="742950" lvl="1" indent="-285750">
                  <a:buFontTx/>
                  <a:buChar char="-"/>
                </a:pPr>
                <a:endParaRPr lang="en-AU" dirty="0">
                  <a:latin typeface="Carisma Classic 600 DemiBold" panose="02000000000000000000" pitchFamily="50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en-AU" dirty="0">
                  <a:latin typeface="Carisma Classic 600 DemiBold" panose="02000000000000000000" pitchFamily="50" charset="0"/>
                </a:endParaRPr>
              </a:p>
              <a:p>
                <a:endParaRPr lang="en-AU" dirty="0">
                  <a:latin typeface="Carisma Classic 600 DemiBold" panose="02000000000000000000" pitchFamily="50" charset="0"/>
                </a:endParaRPr>
              </a:p>
              <a:p>
                <a:endParaRPr lang="en-AU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03C9F-25F6-426A-AAAA-2B902562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2769030"/>
                <a:ext cx="10280650" cy="3419398"/>
              </a:xfrm>
              <a:prstGeom prst="rect">
                <a:avLst/>
              </a:prstGeom>
              <a:blipFill>
                <a:blip r:embed="rId4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95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8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E02723-0D0E-43A0-A7A3-EA015031022E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295331B-26A7-4194-8BEA-3FE5F0B7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0DA280-44E7-40CE-9613-0F9336765AB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4.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8D4D4-08B0-4F6A-9DFB-E24D3F747E7A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94409612-4923-4377-B83D-AD39881B6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537" y="3428999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2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MINING?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970567" y="2266595"/>
            <a:ext cx="1053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A “miner”, is a particular type of “node” in the network that is critically responsible for the Blockchain’s operations. It must: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Have a full copy of the Bitcoin Blockchain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Verify all incoming and past transactions by verifying digital signatures and assure no validity of all bitcoins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Collect valid transactions for the next “block”.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Find a solution to the SHA256 cryptographic puzzle by finding the correct input.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Hope that it’s the first miner to solve the puzzle, so it get’s accepted!</a:t>
            </a:r>
          </a:p>
          <a:p>
            <a:pPr marL="342900" indent="-342900">
              <a:buFont typeface="+mj-lt"/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SHA256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762240" y="2562201"/>
            <a:ext cx="1053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In order to win the cryptographic puzzle, the miner must find the right “input”.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26DC7-3EB1-4D08-8B22-84AB0AC50DD2}"/>
              </a:ext>
            </a:extLst>
          </p:cNvPr>
          <p:cNvSpPr txBox="1"/>
          <p:nvPr/>
        </p:nvSpPr>
        <p:spPr>
          <a:xfrm>
            <a:off x="762240" y="3158940"/>
            <a:ext cx="1053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nonce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 4 byte variable that is simply use for iteration (trial of new input)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Previous Block Hash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Previous block hash output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Merkle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 Merkle tree of all transactions within the given block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 target is defined by the “difficulty” of the required target. As the output is random given an input</a:t>
            </a:r>
          </a:p>
        </p:txBody>
      </p:sp>
    </p:spTree>
    <p:extLst>
      <p:ext uri="{BB962C8B-B14F-4D97-AF65-F5344CB8AC3E}">
        <p14:creationId xmlns:p14="http://schemas.microsoft.com/office/powerpoint/2010/main" val="360101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Forming the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911488" y="5487322"/>
            <a:ext cx="1053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YES!! The Blockchain is really just a linked list!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6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0F2A88-419F-4013-BEC2-EB6AA9F5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1" y="2524218"/>
            <a:ext cx="2804389" cy="2934826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E99736-42C6-4D19-993F-1F2FAAD92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8" y="2529667"/>
            <a:ext cx="6594193" cy="28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Merkle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609484" y="2524218"/>
            <a:ext cx="7091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Each block consists of many transactions. The miner get’s to pick which transactions go in the block, and then place them into a Merkle tree.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AU" sz="2000" dirty="0">
                <a:latin typeface="Carisma Classic 600 DemiBold" panose="02000000000000000000" pitchFamily="50" charset="0"/>
              </a:rPr>
              <a:t>They are able to also write a “</a:t>
            </a:r>
            <a:r>
              <a:rPr lang="en-AU" sz="2000" dirty="0" err="1">
                <a:latin typeface="Carisma Classic 600 DemiBold" panose="02000000000000000000" pitchFamily="50" charset="0"/>
              </a:rPr>
              <a:t>coinbase</a:t>
            </a:r>
            <a:r>
              <a:rPr lang="en-AU" sz="2000" dirty="0">
                <a:latin typeface="Carisma Classic 600 DemiBold" panose="02000000000000000000" pitchFamily="50" charset="0"/>
              </a:rPr>
              <a:t>” transaction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>
                <a:latin typeface="Carisma Classic 600 DemiBold" panose="02000000000000000000" pitchFamily="50" charset="0"/>
              </a:rPr>
              <a:t>The miner can write a transaction to itself, the cryptographic prize of bitcoin.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>
                <a:latin typeface="Carisma Classic 600 DemiBold" panose="02000000000000000000" pitchFamily="50" charset="0"/>
              </a:rPr>
              <a:t>It will be accepted if the miner wins.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AU" sz="2000" dirty="0">
                <a:latin typeface="Carisma Classic 600 DemiBold" panose="02000000000000000000" pitchFamily="50" charset="0"/>
              </a:rPr>
              <a:t>These transactions must valid and verified. If not, all other nodes will reject the block.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6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0F2A88-419F-4013-BEC2-EB6AA9F5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1" y="2524218"/>
            <a:ext cx="2804389" cy="29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3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Target Difficulty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820771" y="2512353"/>
            <a:ext cx="1053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In order to ensure on average some one finds a solution every 10 minutes, the output must be smaller then a target.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F9F4AF-6134-42E1-A17B-9FFE7865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5" y="3429000"/>
            <a:ext cx="2452381" cy="2541791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BB8F80-9C8F-4BE4-B4D8-FB4A16C3767A}"/>
                  </a:ext>
                </a:extLst>
              </p:cNvPr>
              <p:cNvSpPr txBox="1"/>
              <p:nvPr/>
            </p:nvSpPr>
            <p:spPr>
              <a:xfrm>
                <a:off x="3211973" y="3437707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BB8F80-9C8F-4BE4-B4D8-FB4A16C37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73" y="3437707"/>
                <a:ext cx="307876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1AF70-8E23-4DD4-93EA-A4944CC072EF}"/>
                  </a:ext>
                </a:extLst>
              </p:cNvPr>
              <p:cNvSpPr txBox="1"/>
              <p:nvPr/>
            </p:nvSpPr>
            <p:spPr>
              <a:xfrm>
                <a:off x="3302019" y="4299785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1AF70-8E23-4DD4-93EA-A4944CC0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9" y="4299785"/>
                <a:ext cx="307876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AA07F2-3EB8-4BA3-A543-3B0A48610AF7}"/>
                  </a:ext>
                </a:extLst>
              </p:cNvPr>
              <p:cNvSpPr txBox="1"/>
              <p:nvPr/>
            </p:nvSpPr>
            <p:spPr>
              <a:xfrm>
                <a:off x="3293630" y="3865855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AA07F2-3EB8-4BA3-A543-3B0A4861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630" y="3865855"/>
                <a:ext cx="307876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62BE0D-E853-4E19-ADC9-DA5020924B8E}"/>
                  </a:ext>
                </a:extLst>
              </p:cNvPr>
              <p:cNvSpPr txBox="1"/>
              <p:nvPr/>
            </p:nvSpPr>
            <p:spPr>
              <a:xfrm>
                <a:off x="3302019" y="4745552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62BE0D-E853-4E19-ADC9-DA5020924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9" y="4745552"/>
                <a:ext cx="30787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A878E6-C560-4A9B-B942-19209EE0AFC6}"/>
                  </a:ext>
                </a:extLst>
              </p:cNvPr>
              <p:cNvSpPr txBox="1"/>
              <p:nvPr/>
            </p:nvSpPr>
            <p:spPr>
              <a:xfrm>
                <a:off x="3146683" y="5483961"/>
                <a:ext cx="3489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𝑏𝑖𝑙𝑙𝑖𝑜𝑛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A878E6-C560-4A9B-B942-19209EE0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83" y="5483961"/>
                <a:ext cx="34890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FE7FB9F-5012-4619-BBB1-21B09D947969}"/>
              </a:ext>
            </a:extLst>
          </p:cNvPr>
          <p:cNvSpPr txBox="1"/>
          <p:nvPr/>
        </p:nvSpPr>
        <p:spPr>
          <a:xfrm>
            <a:off x="6586029" y="3246116"/>
            <a:ext cx="5383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Every node automatically changes the difficulty itself according to the protocol rules in order to ensure each block is mined on average, every 10 minutes.</a:t>
            </a:r>
          </a:p>
          <a:p>
            <a:endParaRPr lang="en-AU" sz="2000" dirty="0">
              <a:latin typeface="Carisma Classic 600 DemiBold" panose="02000000000000000000" pitchFamily="50" charset="0"/>
            </a:endParaRPr>
          </a:p>
          <a:p>
            <a:r>
              <a:rPr lang="en-AU" sz="2000" dirty="0">
                <a:latin typeface="Carisma Classic 600 DemiBold" panose="02000000000000000000" pitchFamily="50" charset="0"/>
              </a:rPr>
              <a:t>If node’s don’t comply, their mined block will be rejected by the network!</a:t>
            </a:r>
          </a:p>
        </p:txBody>
      </p:sp>
    </p:spTree>
    <p:extLst>
      <p:ext uri="{BB962C8B-B14F-4D97-AF65-F5344CB8AC3E}">
        <p14:creationId xmlns:p14="http://schemas.microsoft.com/office/powerpoint/2010/main" val="163074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29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E02723-0D0E-43A0-A7A3-EA015031022E}"/>
              </a:ext>
            </a:extLst>
          </p:cNvPr>
          <p:cNvGrpSpPr/>
          <p:nvPr/>
        </p:nvGrpSpPr>
        <p:grpSpPr>
          <a:xfrm>
            <a:off x="1591485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295331B-26A7-4194-8BEA-3FE5F0B7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0DA280-44E7-40CE-9613-0F9336765AB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5.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8D4D4-08B0-4F6A-9DFB-E24D3F747E7A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2968310B-2035-450E-97A5-DC92C5E53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8733" y="4105324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Content Placeholder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7AB981F-E65B-451E-910F-83B41C8DF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6" y="2533428"/>
            <a:ext cx="2994914" cy="7265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893170" y="85482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TYPES OF MONEY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47519C-A51E-4D23-919B-95FAC392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1753690"/>
            <a:ext cx="970460" cy="970460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5A1C8B8-31F0-4401-86A7-5AE7322A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58" y="3214087"/>
            <a:ext cx="1464121" cy="1142014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1C0C65-9909-4071-8EBC-A7ADD28C8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92" y="1612530"/>
            <a:ext cx="1702758" cy="125278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4F78E18-C5D3-4BB0-857C-14FF3E1C5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79" y="3429000"/>
            <a:ext cx="1959625" cy="813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yellow sign with black text&#10;&#10;Description generated with high confidence">
            <a:extLst>
              <a:ext uri="{FF2B5EF4-FFF2-40B4-BE49-F238E27FC236}">
                <a16:creationId xmlns:a16="http://schemas.microsoft.com/office/drawing/2014/main" id="{493B080A-F49A-4BD6-9C8C-F8B388D3A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75" y="3682767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8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1. Two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591182" y="2300183"/>
            <a:ext cx="5898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Let’s explain by analogy: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   -   Two allies attacking a common enemy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they agree when to attack? (non-established attack window).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each know the other received the other’s confirmation letter?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Communication channels can be intercepted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Messages can be manipulated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99A044-AB4C-4158-BCE0-AB66CF48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82" y="2039490"/>
            <a:ext cx="5086961" cy="3524604"/>
          </a:xfrm>
          <a:prstGeom prst="rect">
            <a:avLst/>
          </a:prstGeom>
        </p:spPr>
      </p:pic>
      <p:pic>
        <p:nvPicPr>
          <p:cNvPr id="7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90ECB13-1D4E-4AB8-8833-2DD31260E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8" y="4870751"/>
            <a:ext cx="4191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3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2. Two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7C701-6E1D-4D4E-A854-E7FF7B963F30}"/>
              </a:ext>
            </a:extLst>
          </p:cNvPr>
          <p:cNvGrpSpPr/>
          <p:nvPr/>
        </p:nvGrpSpPr>
        <p:grpSpPr>
          <a:xfrm>
            <a:off x="6831145" y="2578624"/>
            <a:ext cx="1622985" cy="830997"/>
            <a:chOff x="6648640" y="4285129"/>
            <a:chExt cx="1622985" cy="83099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FA8A86-B62E-483A-B20D-8A2F82FB7080}"/>
                </a:ext>
              </a:extLst>
            </p:cNvPr>
            <p:cNvSpPr/>
            <p:nvPr/>
          </p:nvSpPr>
          <p:spPr>
            <a:xfrm>
              <a:off x="6648640" y="4285129"/>
              <a:ext cx="1622985" cy="8309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43D893-81F7-4F47-9EC3-61D4F1482B20}"/>
                </a:ext>
              </a:extLst>
            </p:cNvPr>
            <p:cNvSpPr/>
            <p:nvPr/>
          </p:nvSpPr>
          <p:spPr>
            <a:xfrm>
              <a:off x="7109604" y="451596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JEFF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CE9D86-E2DD-44F0-B737-B742DD701147}"/>
              </a:ext>
            </a:extLst>
          </p:cNvPr>
          <p:cNvGrpSpPr/>
          <p:nvPr/>
        </p:nvGrpSpPr>
        <p:grpSpPr>
          <a:xfrm>
            <a:off x="9784979" y="2598002"/>
            <a:ext cx="1622985" cy="830997"/>
            <a:chOff x="9617638" y="4285129"/>
            <a:chExt cx="1622985" cy="8309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258802-2BA7-4B3F-8527-5A5D0D7E695A}"/>
                </a:ext>
              </a:extLst>
            </p:cNvPr>
            <p:cNvSpPr/>
            <p:nvPr/>
          </p:nvSpPr>
          <p:spPr>
            <a:xfrm>
              <a:off x="9617638" y="4285129"/>
              <a:ext cx="1622985" cy="8309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C5335B0-8332-4EAB-BB0D-46119FBA2F49}"/>
                </a:ext>
              </a:extLst>
            </p:cNvPr>
            <p:cNvSpPr/>
            <p:nvPr/>
          </p:nvSpPr>
          <p:spPr>
            <a:xfrm>
              <a:off x="9924697" y="4519689"/>
              <a:ext cx="1008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STACEY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16E61-A329-46ED-BE58-F927078B64E5}"/>
              </a:ext>
            </a:extLst>
          </p:cNvPr>
          <p:cNvSpPr/>
          <p:nvPr/>
        </p:nvSpPr>
        <p:spPr>
          <a:xfrm>
            <a:off x="688340" y="2144666"/>
            <a:ext cx="6038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(LETTER 1) Jeff: Let’s attack August 16</a:t>
            </a:r>
            <a:r>
              <a:rPr lang="en-AU" baseline="30000" dirty="0">
                <a:latin typeface="Carisma Classic 600 DemiBold" panose="02000000000000000000" pitchFamily="50" charset="0"/>
              </a:rPr>
              <a:t>th</a:t>
            </a:r>
            <a:r>
              <a:rPr lang="en-AU" dirty="0">
                <a:latin typeface="Carisma Classic 600 DemiBold" panose="02000000000000000000" pitchFamily="50" charset="0"/>
              </a:rPr>
              <a:t>, 6pm!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*Send’s letter to Stacey*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*Stacey receives*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(LETTER 2) Stacey: Ok, let’s do it!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*sends confirmation letter*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*Letter is intercepted by enemy, time passes*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*Stacey sends another letter (3) just in case, Jeff receives*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(LETTER 4) Jeff: Ok, I confirm that you confirm!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*Send’s letter to Stacey*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*Letter is intercepted by enemy, time passes*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… and so on and so on.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This can go on forever … How do we solve this?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3A6005-3C8D-4038-9908-26E0A5FA829B}"/>
              </a:ext>
            </a:extLst>
          </p:cNvPr>
          <p:cNvGrpSpPr/>
          <p:nvPr/>
        </p:nvGrpSpPr>
        <p:grpSpPr>
          <a:xfrm>
            <a:off x="8454130" y="3933496"/>
            <a:ext cx="1622985" cy="830997"/>
            <a:chOff x="6783148" y="4286624"/>
            <a:chExt cx="1622985" cy="83099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D318BE-3EDE-4823-AA97-0EF8ABB09B5D}"/>
                </a:ext>
              </a:extLst>
            </p:cNvPr>
            <p:cNvSpPr/>
            <p:nvPr/>
          </p:nvSpPr>
          <p:spPr>
            <a:xfrm>
              <a:off x="6783148" y="4286624"/>
              <a:ext cx="1622985" cy="83099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B18382-CF73-421F-A33F-7D2FAAF4BE46}"/>
                </a:ext>
              </a:extLst>
            </p:cNvPr>
            <p:cNvSpPr/>
            <p:nvPr/>
          </p:nvSpPr>
          <p:spPr>
            <a:xfrm>
              <a:off x="7109604" y="4515962"/>
              <a:ext cx="9700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ENEMY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C592DD-DC14-49EB-874A-D604B8611B00}"/>
              </a:ext>
            </a:extLst>
          </p:cNvPr>
          <p:cNvCxnSpPr/>
          <p:nvPr/>
        </p:nvCxnSpPr>
        <p:spPr>
          <a:xfrm>
            <a:off x="8275871" y="2092886"/>
            <a:ext cx="1509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D7239E-BB22-46BD-8383-186590D5FF7E}"/>
              </a:ext>
            </a:extLst>
          </p:cNvPr>
          <p:cNvCxnSpPr/>
          <p:nvPr/>
        </p:nvCxnSpPr>
        <p:spPr>
          <a:xfrm flipH="1">
            <a:off x="8254768" y="2245133"/>
            <a:ext cx="151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2CD914-9118-411A-934C-F30A9FB328AA}"/>
              </a:ext>
            </a:extLst>
          </p:cNvPr>
          <p:cNvCxnSpPr/>
          <p:nvPr/>
        </p:nvCxnSpPr>
        <p:spPr>
          <a:xfrm>
            <a:off x="8266198" y="2558932"/>
            <a:ext cx="1509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E80B6-A7A6-4E1C-9C0F-B6F1A8256E04}"/>
              </a:ext>
            </a:extLst>
          </p:cNvPr>
          <p:cNvSpPr txBox="1"/>
          <p:nvPr/>
        </p:nvSpPr>
        <p:spPr>
          <a:xfrm>
            <a:off x="8866446" y="1857417"/>
            <a:ext cx="30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8400A2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51DE84-3151-44EF-B45C-A5EB794AB3CD}"/>
              </a:ext>
            </a:extLst>
          </p:cNvPr>
          <p:cNvSpPr txBox="1"/>
          <p:nvPr/>
        </p:nvSpPr>
        <p:spPr>
          <a:xfrm>
            <a:off x="8876119" y="2064125"/>
            <a:ext cx="308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E9FBCF-DC0A-470C-BEFF-A2701F03D94C}"/>
              </a:ext>
            </a:extLst>
          </p:cNvPr>
          <p:cNvCxnSpPr/>
          <p:nvPr/>
        </p:nvCxnSpPr>
        <p:spPr>
          <a:xfrm flipH="1">
            <a:off x="8256525" y="2397533"/>
            <a:ext cx="151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82FE0BB-BE3F-4307-92E3-1CEDBC68511C}"/>
              </a:ext>
            </a:extLst>
          </p:cNvPr>
          <p:cNvSpPr txBox="1"/>
          <p:nvPr/>
        </p:nvSpPr>
        <p:spPr>
          <a:xfrm>
            <a:off x="8876119" y="2372680"/>
            <a:ext cx="308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3</a:t>
            </a:r>
            <a:endParaRPr lang="en-A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6D452D-5C62-408E-8147-660E47F3FD9B}"/>
              </a:ext>
            </a:extLst>
          </p:cNvPr>
          <p:cNvSpPr/>
          <p:nvPr/>
        </p:nvSpPr>
        <p:spPr>
          <a:xfrm>
            <a:off x="8879837" y="204209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80EE4A-CFBA-41D6-BF01-1EDB05E81446}"/>
              </a:ext>
            </a:extLst>
          </p:cNvPr>
          <p:cNvCxnSpPr>
            <a:cxnSpLocks/>
          </p:cNvCxnSpPr>
          <p:nvPr/>
        </p:nvCxnSpPr>
        <p:spPr>
          <a:xfrm flipH="1" flipV="1">
            <a:off x="9054380" y="2266950"/>
            <a:ext cx="344414" cy="1557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6E5011-453C-4CFF-8537-92F5A19E4A38}"/>
              </a:ext>
            </a:extLst>
          </p:cNvPr>
          <p:cNvCxnSpPr>
            <a:cxnSpLocks/>
          </p:cNvCxnSpPr>
          <p:nvPr/>
        </p:nvCxnSpPr>
        <p:spPr>
          <a:xfrm flipH="1" flipV="1">
            <a:off x="9008854" y="2610904"/>
            <a:ext cx="96122" cy="123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F173ECB-4B7E-43AE-90BE-5E871A521CE7}"/>
              </a:ext>
            </a:extLst>
          </p:cNvPr>
          <p:cNvSpPr/>
          <p:nvPr/>
        </p:nvSpPr>
        <p:spPr>
          <a:xfrm>
            <a:off x="8859278" y="2367552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61576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Byzantine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16E61-A329-46ED-BE58-F927078B64E5}"/>
              </a:ext>
            </a:extLst>
          </p:cNvPr>
          <p:cNvSpPr/>
          <p:nvPr/>
        </p:nvSpPr>
        <p:spPr>
          <a:xfrm>
            <a:off x="293586" y="2642444"/>
            <a:ext cx="5528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Let’s expand this further, what if we have many general’s?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What if there are traitors?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There is latency issues between each message pair? Which message was first?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pic>
        <p:nvPicPr>
          <p:cNvPr id="6" name="Picture 5" descr="A picture containing object, indoor&#10;&#10;Description generated with very high confidence">
            <a:extLst>
              <a:ext uri="{FF2B5EF4-FFF2-40B4-BE49-F238E27FC236}">
                <a16:creationId xmlns:a16="http://schemas.microsoft.com/office/drawing/2014/main" id="{2C724266-0A08-4239-ABE5-80CAEAFD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58" y="2315023"/>
            <a:ext cx="5973296" cy="2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4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66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Agreeance on a Protocol …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1B7E9-12EB-4776-821C-26AF8C998897}"/>
              </a:ext>
            </a:extLst>
          </p:cNvPr>
          <p:cNvSpPr/>
          <p:nvPr/>
        </p:nvSpPr>
        <p:spPr>
          <a:xfrm>
            <a:off x="5090714" y="1658274"/>
            <a:ext cx="2010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48177" y="2288396"/>
            <a:ext cx="11421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General’s haven’t agreed on a plan of attack, but they agree on a protocol to agree upon.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Imagine each general accrues messages into ‘blocks’ instead of reactively replying to each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The block data is then used as input into a SHA256 algorithm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For logistical brevity, they want a common state every 10 minutes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 SHA256 algorithm is created difficult enough that each general’s computational power takes on average 10 minutes to find a correct output.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Once this output is verified correct, the prize winner get’s to send their message across the battlefield, and all the generals start “mining” the new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If certain general’s disagree with the new block’s messages, then can split the blockchain to their own version of events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“hard fork”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E196D-BB4D-4846-9B7E-D083168FD260}"/>
              </a:ext>
            </a:extLst>
          </p:cNvPr>
          <p:cNvSpPr/>
          <p:nvPr/>
        </p:nvSpPr>
        <p:spPr>
          <a:xfrm>
            <a:off x="6088089" y="5402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AU" dirty="0">
                <a:latin typeface="Carisma Classic 600 DemiBold" panose="02000000000000000000" pitchFamily="50" charset="0"/>
              </a:rPr>
              <a:t>This process is called </a:t>
            </a:r>
            <a:r>
              <a:rPr lang="en-AU" i="1" dirty="0">
                <a:latin typeface="Carisma Classic 600 DemiBold" panose="02000000000000000000" pitchFamily="50" charset="0"/>
              </a:rPr>
              <a:t>mining</a:t>
            </a:r>
            <a:r>
              <a:rPr lang="en-AU" dirty="0">
                <a:latin typeface="Carisma Classic 600 DemiBold" panose="02000000000000000000" pitchFamily="50" charset="0"/>
              </a:rPr>
              <a:t>, using the </a:t>
            </a:r>
            <a:r>
              <a:rPr lang="en-AU" u="sng" dirty="0">
                <a:latin typeface="Carisma Classic 600 DemiBold" panose="02000000000000000000" pitchFamily="50" charset="0"/>
              </a:rPr>
              <a:t>Proof of Work (</a:t>
            </a:r>
            <a:r>
              <a:rPr lang="en-AU" u="sng" dirty="0" err="1">
                <a:latin typeface="Carisma Classic 600 DemiBold" panose="02000000000000000000" pitchFamily="50" charset="0"/>
              </a:rPr>
              <a:t>PoW</a:t>
            </a:r>
            <a:r>
              <a:rPr lang="en-AU" u="sng" dirty="0">
                <a:latin typeface="Carisma Classic 600 DemiBold" panose="02000000000000000000" pitchFamily="50" charset="0"/>
              </a:rPr>
              <a:t>)</a:t>
            </a:r>
            <a:r>
              <a:rPr lang="en-AU" dirty="0">
                <a:latin typeface="Carisma Classic 600 DemiBold" panose="02000000000000000000" pitchFamily="50" charset="0"/>
              </a:rPr>
              <a:t> consensus mechanism</a:t>
            </a:r>
          </a:p>
        </p:txBody>
      </p:sp>
    </p:spTree>
    <p:extLst>
      <p:ext uri="{BB962C8B-B14F-4D97-AF65-F5344CB8AC3E}">
        <p14:creationId xmlns:p14="http://schemas.microsoft.com/office/powerpoint/2010/main" val="362621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Traitors/Bad Miners!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652417" y="1976818"/>
            <a:ext cx="6758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But what if there are traitors!?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This process of finding the correct cryptographic solution is inherently random.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Traitors must win the cryptographic puzzle 51% or more of the time consistently to send their traitorous plan across the battle field successfully.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Economically infeasible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They need to maintain their plan, by building new blocks on top of their older ones!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If there are more good general’s then bad, the good generals’ plan of attack will have more mined blocks then with the traitorous plan.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62FF-BC05-4050-9735-81C953A50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A630D-7031-4993-95E3-D0E3F9FFE271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9BDFF-70BD-4C38-A354-A5F5729B2A8A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5FB8D-4E15-476F-9384-34BD18EF5846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1A0B64-8A5E-4300-AC14-1675B208EE2F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ABE02-2BE2-4E9A-A73A-8E4AC9DA066A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DBA938-000B-463F-BBE7-195E38477F1B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96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BITCOIN: AN INFINITE STATE MACHINE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Coming to a common source of truth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6E814-394B-4F7B-AEC3-2D553A15961F}"/>
              </a:ext>
            </a:extLst>
          </p:cNvPr>
          <p:cNvSpPr/>
          <p:nvPr/>
        </p:nvSpPr>
        <p:spPr>
          <a:xfrm>
            <a:off x="1052775" y="2436049"/>
            <a:ext cx="5528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longest Blockchain is always considered the true record of events, as it demonstrates the chain with the most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In essence, the Blockchain is a simply a governance model in order to reach a singular state of truth, and acts like a discrete state machine as the truth builds over time!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5A2-206A-42FF-AB76-B2361BCF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4024BB-BDA0-4B35-AD9F-372D8AFCC047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39B1-B42F-4CED-8442-B89B8EEF0D87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A758ED-71ED-4C47-AECA-FAE5F3FED6BD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5FCCB5-30B9-4F42-ABA4-EC41406AE83D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5AE159-410A-446E-B6B2-BC8F2F4BFF47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FF334D-5618-4B10-81E7-AA4A68F0C2CE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6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Reversing back time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6E814-394B-4F7B-AEC3-2D553A15961F}"/>
              </a:ext>
            </a:extLst>
          </p:cNvPr>
          <p:cNvSpPr/>
          <p:nvPr/>
        </p:nvSpPr>
        <p:spPr>
          <a:xfrm>
            <a:off x="1005480" y="2129313"/>
            <a:ext cx="55285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What if the traitors want to reverse previously confirmed blocks? (aka a block, 60 blocks deep?)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Must first change the data of the that block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But because the hash of that block is included in the input for the block on top of it, must also redo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 for that block.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Therefore must mine all 60 blocks above it all while keeping up with the rest generals mining their own Blocks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Impossible!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5A2-206A-42FF-AB76-B2361BCF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4024BB-BDA0-4B35-AD9F-372D8AFCC047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39B1-B42F-4CED-8442-B89B8EEF0D87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A758ED-71ED-4C47-AECA-FAE5F3FED6BD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5FCCB5-30B9-4F42-ABA4-EC41406AE83D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5AE159-410A-446E-B6B2-BC8F2F4BFF47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FF334D-5618-4B10-81E7-AA4A68F0C2CE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25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20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		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Winding back to Bitcoin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662477" y="2190631"/>
            <a:ext cx="10259524" cy="295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Carisma Classic 600 DemiBold" panose="02000000000000000000" pitchFamily="50" charset="0"/>
              </a:rPr>
              <a:t>If we wind back our analogy, the incentive for good general’s behaviour is to reach to the common goal of successfully destroying the enemy.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In Bitcoin, the incentive is to earn money from the </a:t>
            </a:r>
            <a:r>
              <a:rPr lang="en-AU" dirty="0" err="1">
                <a:latin typeface="Carisma Classic 600 DemiBold" panose="02000000000000000000" pitchFamily="50" charset="0"/>
              </a:rPr>
              <a:t>coinbase</a:t>
            </a:r>
            <a:r>
              <a:rPr lang="en-AU" dirty="0">
                <a:latin typeface="Carisma Classic 600 DemiBold" panose="02000000000000000000" pitchFamily="50" charset="0"/>
              </a:rPr>
              <a:t> transaction!</a:t>
            </a:r>
          </a:p>
          <a:p>
            <a:pPr>
              <a:lnSpc>
                <a:spcPct val="150000"/>
              </a:lnSpc>
            </a:pPr>
            <a:endParaRPr lang="en-AU" dirty="0">
              <a:latin typeface="Carisma Classic 600 DemiBold" panose="020000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AU" dirty="0">
                <a:latin typeface="Carisma Classic 600 DemiBold" panose="02000000000000000000" pitchFamily="50" charset="0"/>
              </a:rPr>
              <a:t>So what is the analogy for the traitorous general?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Bad miners conducting double spending transactions!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 act of spending a bitcoin twice (or more)!</a:t>
            </a:r>
          </a:p>
        </p:txBody>
      </p:sp>
    </p:spTree>
    <p:extLst>
      <p:ext uri="{BB962C8B-B14F-4D97-AF65-F5344CB8AC3E}">
        <p14:creationId xmlns:p14="http://schemas.microsoft.com/office/powerpoint/2010/main" val="270675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Deception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274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Paul is feeling facetious and wants to do a double spend attack.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Initially, he sends 1 BTC to Jeff in exchange for a lambo, and it get’s accepted onto a Blockchain.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6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1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	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Deception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3605085" y="167838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C6C365-E802-4690-8D2B-7AA871DB2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7350" y="2743200"/>
              <a:ext cx="961335" cy="5918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04A0C3-96A9-4B22-8412-3A9676C82ECC}"/>
              </a:ext>
            </a:extLst>
          </p:cNvPr>
          <p:cNvCxnSpPr>
            <a:cxnSpLocks/>
          </p:cNvCxnSpPr>
          <p:nvPr/>
        </p:nvCxnSpPr>
        <p:spPr>
          <a:xfrm flipH="1">
            <a:off x="5412967" y="3269265"/>
            <a:ext cx="889000" cy="557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BEA13C29-A4D3-4523-9091-63A905F39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65" y="3485909"/>
            <a:ext cx="812937" cy="4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5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893170" y="85482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CENTRAL POINT OF FAILURE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0321E87-9F84-4AAB-A974-9C0E674A0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886" y="2615636"/>
            <a:ext cx="1567801" cy="1626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0213C-BA08-4DC6-81D4-7CAC2B82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95" y="2578519"/>
            <a:ext cx="1639345" cy="1700961"/>
          </a:xfrm>
          <a:prstGeom prst="rect">
            <a:avLst/>
          </a:prstGeom>
        </p:spPr>
      </p:pic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9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6FBB406-7BDF-4DE1-B75E-618DDFA2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70" y="1583162"/>
            <a:ext cx="1132088" cy="1226628"/>
          </a:xfrm>
          <a:prstGeom prst="rect">
            <a:avLst/>
          </a:prstGeom>
        </p:spPr>
      </p:pic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B8B93E8-5073-4CC7-BA27-1B120D12B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9" y="3140843"/>
            <a:ext cx="1207450" cy="941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F7114B-9696-4B01-893C-03ED8125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70" y="4413707"/>
            <a:ext cx="1768742" cy="11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5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3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Making friends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lambo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274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On his own private Blockchain, he didn’t send 1 BTC to Jeff, he sent 1 BTC to Sandy, his business co owner.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Colluding with each other, they don’t broadcast their plans, and aim to build then own Blockchain that will be longer the “true Blockchain”.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64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9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Making friends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3605085" y="167838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C6C365-E802-4690-8D2B-7AA871DB26E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797" y="4053086"/>
              <a:ext cx="910830" cy="5887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friend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04A0C3-96A9-4B22-8412-3A9676C82ECC}"/>
              </a:ext>
            </a:extLst>
          </p:cNvPr>
          <p:cNvCxnSpPr>
            <a:cxnSpLocks/>
          </p:cNvCxnSpPr>
          <p:nvPr/>
        </p:nvCxnSpPr>
        <p:spPr>
          <a:xfrm flipH="1" flipV="1">
            <a:off x="5110162" y="4508788"/>
            <a:ext cx="912616" cy="578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8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 free lambo …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lambo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645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Mining ferociously, they manage to get their chain bigger then the main 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They then choose to broadcast their chain across the network.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Protocol dictates that the longest chain is the chain with the most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. Everyone adopts and agrees Paul payed Sandy </a:t>
            </a:r>
            <a:r>
              <a:rPr lang="en-AU">
                <a:latin typeface="Carisma Classic 600 DemiBold" panose="02000000000000000000" pitchFamily="50" charset="0"/>
              </a:rPr>
              <a:t>1 BTC. </a:t>
            </a:r>
            <a:r>
              <a:rPr lang="en-AU" dirty="0">
                <a:latin typeface="Carisma Classic 600 DemiBold" panose="02000000000000000000" pitchFamily="50" charset="0"/>
              </a:rPr>
              <a:t>As Paul and Sandy use the bitcoin for themselves, Paul effectively just got a free lambo!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295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Back to reality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1090046" y="2304563"/>
            <a:ext cx="50645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In reality, its computationally infeasible for Paul and Sandy to produce a longer Blockchain.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Bitcoin has never sustained a prolonged 51% attack in almost 10 year history.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“Bitcoin works better in practise then in theory” – anonymous tweeter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1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540870" y="2152378"/>
            <a:ext cx="692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CONTINUING TO LECTURE 02 ... 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DD2D3-08A4-4B10-B640-8E52580BCE99}"/>
              </a:ext>
            </a:extLst>
          </p:cNvPr>
          <p:cNvSpPr txBox="1"/>
          <p:nvPr/>
        </p:nvSpPr>
        <p:spPr>
          <a:xfrm>
            <a:off x="3352800" y="2914650"/>
            <a:ext cx="668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Alternate Consensus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PoS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dPoS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PoP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PoA</a:t>
            </a:r>
            <a:r>
              <a:rPr lang="en-AU" dirty="0">
                <a:latin typeface="Carisma Classic 600 DemiBold" panose="02000000000000000000" pitchFamily="50" charset="0"/>
              </a:rPr>
              <a:t> etc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On and Off chain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Lightning, Casper, Block size etc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Alternative game theoretics and Governance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24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907276" y="593746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CENTRAL POINT OF FAILURE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what could go wrong?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2277786" y="2141444"/>
            <a:ext cx="61994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System failure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Rent seeking/high fees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Time cost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Human variability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Bank runs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Frozen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Seized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Fraud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Identity Theft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Hacking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Privacy breaches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025650" y="620970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INTERMEDIATION PROBLEMS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worldwide issues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1423151" y="2098298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1. Identity is required to create a bank account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Born in 3</a:t>
            </a:r>
            <a:r>
              <a:rPr lang="en-AU" baseline="30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rd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 world country?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No birth certificate?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Cost to create an account?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Access to branch?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496C3-18D4-491B-A9DD-8D5B406847A8}"/>
              </a:ext>
            </a:extLst>
          </p:cNvPr>
          <p:cNvSpPr txBox="1"/>
          <p:nvPr/>
        </p:nvSpPr>
        <p:spPr>
          <a:xfrm>
            <a:off x="1423151" y="3514069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2. Currency inflation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Corrupt governments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Weak/unstable/vertical dependant economies?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Bad monetary Policy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Venezuela, Zimbabwe, Turkey</a:t>
            </a:r>
          </a:p>
        </p:txBody>
      </p:sp>
    </p:spTree>
    <p:extLst>
      <p:ext uri="{BB962C8B-B14F-4D97-AF65-F5344CB8AC3E}">
        <p14:creationId xmlns:p14="http://schemas.microsoft.com/office/powerpoint/2010/main" val="6529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046962" y="925501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WHAT IS MONEY?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1596469" y="2428926"/>
            <a:ext cx="38540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Measure of Value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- Use to compare value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Medium of Exchange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Liquidity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Divisibility and Fungibility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Storage of Value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Valued by users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Backed?</a:t>
            </a:r>
          </a:p>
        </p:txBody>
      </p:sp>
    </p:spTree>
    <p:extLst>
      <p:ext uri="{BB962C8B-B14F-4D97-AF65-F5344CB8AC3E}">
        <p14:creationId xmlns:p14="http://schemas.microsoft.com/office/powerpoint/2010/main" val="48869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968708" y="2129633"/>
            <a:ext cx="74342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Gold standard abolished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1933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Great Depression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Ties seized and cash injected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1971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Dollar-flushing removed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USD now a fiat currency</a:t>
            </a:r>
          </a:p>
          <a:p>
            <a:pPr marL="457200" indent="-4572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Fraction reserve banking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Capital holdings for liabilities drastically decreased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Is USD backed by anything?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MONETARY SYSTEMS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the Gold Standard</a:t>
            </a:r>
          </a:p>
        </p:txBody>
      </p:sp>
    </p:spTree>
    <p:extLst>
      <p:ext uri="{BB962C8B-B14F-4D97-AF65-F5344CB8AC3E}">
        <p14:creationId xmlns:p14="http://schemas.microsoft.com/office/powerpoint/2010/main" val="367942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MONETARY SYSTEMS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FIAT CURRENCIES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AEE230-0642-4424-BA7E-DD84DB10B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5" y="2005391"/>
            <a:ext cx="1636531" cy="1636531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336FD70-4716-4DF5-9EB1-A70D5124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45" y="2519619"/>
            <a:ext cx="1959625" cy="813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4274-DB25-41AC-ADA7-C4BDC5D02A47}"/>
              </a:ext>
            </a:extLst>
          </p:cNvPr>
          <p:cNvSpPr txBox="1"/>
          <p:nvPr/>
        </p:nvSpPr>
        <p:spPr>
          <a:xfrm>
            <a:off x="3216761" y="2264521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=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D3404-7312-4959-AC1B-1219DCEAB497}"/>
              </a:ext>
            </a:extLst>
          </p:cNvPr>
          <p:cNvSpPr txBox="1"/>
          <p:nvPr/>
        </p:nvSpPr>
        <p:spPr>
          <a:xfrm>
            <a:off x="6420569" y="2312157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?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FFF04-2EA5-4DEA-9977-3FEC4F0B557E}"/>
              </a:ext>
            </a:extLst>
          </p:cNvPr>
          <p:cNvSpPr txBox="1"/>
          <p:nvPr/>
        </p:nvSpPr>
        <p:spPr>
          <a:xfrm>
            <a:off x="882373" y="4008798"/>
            <a:ext cx="71440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Well … no!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USD is legal tender, backed by the USD government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Backed by no asset!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Monetary policy of US government and public sentiment critical!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F1109-FA40-4A4F-BBA4-CEF4FCFA553E}"/>
              </a:ext>
            </a:extLst>
          </p:cNvPr>
          <p:cNvSpPr txBox="1"/>
          <p:nvPr/>
        </p:nvSpPr>
        <p:spPr>
          <a:xfrm>
            <a:off x="7448671" y="2039072"/>
            <a:ext cx="408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BUT, bitcoin value is derived by the CODED money supply 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Block reward, 12.5 BTC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Consensus determines monetary policy!</a:t>
            </a: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2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2498</Words>
  <Application>Microsoft Macintosh PowerPoint</Application>
  <PresentationFormat>Widescreen</PresentationFormat>
  <Paragraphs>488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Carisma Classic 600 DemiBold</vt:lpstr>
      <vt:lpstr>Courier New</vt:lpstr>
      <vt:lpstr>Wingdings</vt:lpstr>
      <vt:lpstr>Office Theme</vt:lpstr>
      <vt:lpstr>Lecture 01/04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01/04</dc:title>
  <dc:creator>Paul Pounendis</dc:creator>
  <cp:lastModifiedBy>Anthony Milton</cp:lastModifiedBy>
  <cp:revision>91</cp:revision>
  <dcterms:created xsi:type="dcterms:W3CDTF">2018-08-11T22:44:31Z</dcterms:created>
  <dcterms:modified xsi:type="dcterms:W3CDTF">2018-08-16T07:25:11Z</dcterms:modified>
</cp:coreProperties>
</file>